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9601200" cx="73152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
      <p:font typeface="Inter Medium"/>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DD3EA85-09F9-445B-BF3E-EE3ED03AE8F6}">
  <a:tblStyle styleId="{9DD3EA85-09F9-445B-BF3E-EE3ED03AE8F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27A7A84-5DAC-4E3D-926C-AEF54D3A5B5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Medium-bold.fntdata"/><Relationship Id="rId21" Type="http://schemas.openxmlformats.org/officeDocument/2006/relationships/font" Target="fonts/PlusJakartaSansMedium-regular.fntdata"/><Relationship Id="rId24" Type="http://schemas.openxmlformats.org/officeDocument/2006/relationships/font" Target="fonts/PlusJakartaSansMedium-boldItalic.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Medium-bold.fntdata"/><Relationship Id="rId25" Type="http://schemas.openxmlformats.org/officeDocument/2006/relationships/font" Target="fonts/InterMedium-regular.fntdata"/><Relationship Id="rId28" Type="http://schemas.openxmlformats.org/officeDocument/2006/relationships/font" Target="fonts/InterMedium-boldItalic.fntdata"/><Relationship Id="rId27" Type="http://schemas.openxmlformats.org/officeDocument/2006/relationships/font" Target="fonts/Inter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1302d03de_0_34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1302d03de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14773a9d0_0_6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414773a9d0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414773a9d0_0_7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414773a9d0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41302d03de_0_41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41302d03de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41302d03de_0_4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41302d03de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14773a9d0_0_126: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414773a9d0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Indian Removal</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8" name="Google Shape;148;p37"/>
          <p:cNvGraphicFramePr/>
          <p:nvPr/>
        </p:nvGraphicFramePr>
        <p:xfrm>
          <a:off x="427047" y="1667654"/>
          <a:ext cx="3000000" cy="3000000"/>
        </p:xfrm>
        <a:graphic>
          <a:graphicData uri="http://schemas.openxmlformats.org/drawingml/2006/table">
            <a:tbl>
              <a:tblPr>
                <a:noFill/>
                <a:tableStyleId>{9DD3EA85-09F9-445B-BF3E-EE3ED03AE8F6}</a:tableStyleId>
              </a:tblPr>
              <a:tblGrid>
                <a:gridCol w="4536800"/>
                <a:gridCol w="1924300"/>
              </a:tblGrid>
              <a:tr h="6997875">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U.S. independence, Native American tribes were recognized as independent nations. The U.S. government signed treaties with tribes, </a:t>
                      </a:r>
                      <a:r>
                        <a:rPr lang="en" sz="1100">
                          <a:solidFill>
                            <a:schemeClr val="dk1"/>
                          </a:solidFill>
                          <a:latin typeface="Inter"/>
                          <a:ea typeface="Inter"/>
                          <a:cs typeface="Inter"/>
                          <a:sym typeface="Inter"/>
                        </a:rPr>
                        <a:t>just</a:t>
                      </a:r>
                      <a:r>
                        <a:rPr lang="en" sz="1100">
                          <a:solidFill>
                            <a:schemeClr val="dk1"/>
                          </a:solidFill>
                          <a:latin typeface="Inter"/>
                          <a:ea typeface="Inter"/>
                          <a:cs typeface="Inter"/>
                          <a:sym typeface="Inter"/>
                        </a:rPr>
                        <a:t> as it </a:t>
                      </a:r>
                      <a:r>
                        <a:rPr lang="en" sz="1100">
                          <a:solidFill>
                            <a:schemeClr val="dk1"/>
                          </a:solidFill>
                          <a:latin typeface="Inter"/>
                          <a:ea typeface="Inter"/>
                          <a:cs typeface="Inter"/>
                          <a:sym typeface="Inter"/>
                        </a:rPr>
                        <a:t>would</a:t>
                      </a:r>
                      <a:r>
                        <a:rPr lang="en" sz="1100">
                          <a:solidFill>
                            <a:schemeClr val="dk1"/>
                          </a:solidFill>
                          <a:latin typeface="Inter"/>
                          <a:ea typeface="Inter"/>
                          <a:cs typeface="Inter"/>
                          <a:sym typeface="Inter"/>
                        </a:rPr>
                        <a:t> with foreign countries, agreeing to respect their land and sovereignty. However, as more Americans moved west and economic opportunities were desired, the government began breaking these agreements. Pressure to remove Native Americans increased especially after gold was discovered on Cherokee land in Georgia in 1829.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President Andrew Jackson and many members of Congress believed Native Americans should move west of the Mississippi River. In 1830, Congress passed the Indian Removal Act, which gave the government the power to negotiate treaties that forced Native tribes to relocate.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Jackson argued that this would protect Native Americans from violence with Americans.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Not all Native American tribes accepted removal. Some, like the Cherokee, Creek, and Seminole, fought back in different ways. The Seminole in Florida resisted through armed conflict, leading to the Second Seminole War (1835-1842). The Cherokee Nation, instead of fighting with weapons, fought through the legal system.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They sued the state of Georgia and argued that they were a sovereign nation and should not be forced off their land.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case, Worcester v. Georgia (1832) went all the way to the Supreme Court. The Court, led by Chief Justice John Marshall, ruled in favor of the Cherokee. It declared that Georgia had no right to control Cherokee land and confirmed the sovereignty of Native Americans.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Despite the ruling, Andrew Jackson refused to enforce it.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He reportedly said, “John Marshall has made his decision; now let him enforce it”‒highlighting the limits of the </a:t>
                      </a:r>
                      <a:r>
                        <a:rPr lang="en" sz="1100">
                          <a:solidFill>
                            <a:schemeClr val="dk1"/>
                          </a:solidFill>
                          <a:latin typeface="Inter"/>
                          <a:ea typeface="Inter"/>
                          <a:cs typeface="Inter"/>
                          <a:sym typeface="Inter"/>
                        </a:rPr>
                        <a:t>judicial</a:t>
                      </a:r>
                      <a:r>
                        <a:rPr lang="en" sz="1100">
                          <a:solidFill>
                            <a:schemeClr val="dk1"/>
                          </a:solidFill>
                          <a:latin typeface="Inter"/>
                          <a:ea typeface="Inter"/>
                          <a:cs typeface="Inter"/>
                          <a:sym typeface="Inter"/>
                        </a:rPr>
                        <a:t> branch and its reliance on the executive branch to uphold their decisions.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Indian Removal crisis illustrated a major conflict between the three branches of government. The legislative branch (Congress) passed the Indian Removal Act, the judicial branch (Supreme Court) ruled against it, but the executive branch (President Jackson) ignored the ruling and continued with removal. </a:t>
                      </a:r>
                      <a:r>
                        <a:rPr b="1" lang="en" sz="1100">
                          <a:solidFill>
                            <a:schemeClr val="dk1"/>
                          </a:solidFill>
                          <a:latin typeface="Inter"/>
                          <a:ea typeface="Inter"/>
                          <a:cs typeface="Inter"/>
                          <a:sym typeface="Inter"/>
                        </a:rPr>
                        <a:t>(F)</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Why did the U.S. government start breaking the treaties?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was the Indian Removal Act?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did the Seminole and Cherokee resist?</a:t>
                      </a:r>
                      <a:endParaRPr sz="11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What did the Supreme Court rule?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How did Jackson respond to the ruling?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F. </a:t>
                      </a:r>
                      <a:r>
                        <a:rPr lang="en" sz="1100">
                          <a:solidFill>
                            <a:schemeClr val="dk1"/>
                          </a:solidFill>
                          <a:latin typeface="Inter"/>
                          <a:ea typeface="Inter"/>
                          <a:cs typeface="Inter"/>
                          <a:sym typeface="Inter"/>
                        </a:rPr>
                        <a:t>Which branch of government failed to uphold their Constitutional responsibility?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Causation</a:t>
            </a:r>
            <a:endParaRPr sz="1800">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8" name="Google Shape;158;p3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9" name="Google Shape;159;p3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0" name="Google Shape;160;p38"/>
          <p:cNvSpPr txBox="1"/>
          <p:nvPr/>
        </p:nvSpPr>
        <p:spPr>
          <a:xfrm>
            <a:off x="504847" y="547814"/>
            <a:ext cx="6387300" cy="28992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400">
                <a:solidFill>
                  <a:schemeClr val="dk1"/>
                </a:solidFill>
                <a:latin typeface="Inter"/>
                <a:ea typeface="Inter"/>
                <a:cs typeface="Inter"/>
                <a:sym typeface="Inter"/>
              </a:rPr>
              <a:t>Historical Context:</a:t>
            </a:r>
            <a:endParaRPr b="1" sz="14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4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In 1803, President Thomas Jefferson purchased the Louisiana territory from France, doubling the size of the United States. Throughout the 19th century, the United States continued to expand westward. Of the current 50 states, 29 entered the Union in the 1800s. Before these states were inhabited by white settlers, however, American Indians lived there. The president most associated with Indian-settler relations is Andrew Jackson. In 1830, he signed the Indian Removal Act, which justified removing American Indians from their homelands and forcibly relocating them west in order for America’s white population to settle in those lands.</a:t>
            </a:r>
            <a:endParaRPr b="1" sz="1400">
              <a:solidFill>
                <a:schemeClr val="dk1"/>
              </a:solidFill>
              <a:latin typeface="Inter"/>
              <a:ea typeface="Inter"/>
              <a:cs typeface="Inter"/>
              <a:sym typeface="Inter"/>
            </a:endParaRPr>
          </a:p>
        </p:txBody>
      </p:sp>
      <p:graphicFrame>
        <p:nvGraphicFramePr>
          <p:cNvPr id="161" name="Google Shape;161;p38"/>
          <p:cNvGraphicFramePr/>
          <p:nvPr/>
        </p:nvGraphicFramePr>
        <p:xfrm>
          <a:off x="504806" y="3651232"/>
          <a:ext cx="3000000" cy="3000000"/>
        </p:xfrm>
        <a:graphic>
          <a:graphicData uri="http://schemas.openxmlformats.org/drawingml/2006/table">
            <a:tbl>
              <a:tblPr>
                <a:noFill/>
                <a:tableStyleId>{9DD3EA85-09F9-445B-BF3E-EE3ED03AE8F6}</a:tableStyleId>
              </a:tblPr>
              <a:tblGrid>
                <a:gridCol w="6387450"/>
              </a:tblGrid>
              <a:tr h="875250">
                <a:tc>
                  <a:txBody>
                    <a:bodyPr/>
                    <a:lstStyle/>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Source: Andrew Jackson. “Annual Message to Congress,” December 6, 1830.</a:t>
                      </a:r>
                      <a:endParaRPr sz="1400">
                        <a:solidFill>
                          <a:schemeClr val="dk1"/>
                        </a:solidFill>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319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It gives me pleasure to announce to Congress that the benevolent policy of the Government, steadily pursued for nearly thirty years, in relation to the removal of the Indians beyond the white settlements is approaching to a happy consummation.</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The consequences of a speedy removal will be important to the United States, to individual States, and to the Indians themselves... It will place a dense and civilized population in large tracts of country now occupied by a few savage hunters… It will separate the Indians from immediate contact with settlements of whites; free them from the power of the States; enable them to pursue happiness in their own way and under their own rude institutions; will retard the progress of decay, which is lessening their numbers, and perhaps cause them gradually, under the protection of the Government and through the influence of good counsels, to cast off their savage habits and become an interesting, civilized, and Christian community.</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Rightly considered, the policy of the General Government toward the red man is not only liberal, but generous… To save him from… utter annihilation, the General Government kindly offers him a new home, and proposes to pay the whole expense of his removal and settlement.</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txBody>
                  <a:tcPr marT="91450" marB="91450" marR="91450" marL="91450">
                    <a:lnL cap="flat" cmpd="sng" w="12700">
                      <a:solidFill>
                        <a:srgbClr val="FFFFFF"/>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Causation</a:t>
            </a:r>
            <a:endParaRPr sz="1800">
              <a:latin typeface="Halant"/>
              <a:ea typeface="Halant"/>
              <a:cs typeface="Halant"/>
              <a:sym typeface="Halant"/>
            </a:endParaRPr>
          </a:p>
        </p:txBody>
      </p:sp>
      <p:pic>
        <p:nvPicPr>
          <p:cNvPr id="167" name="Google Shape;167;p3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8" name="Google Shape;168;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9" name="Google Shape;169;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0" name="Google Shape;170;p39"/>
          <p:cNvSpPr txBox="1"/>
          <p:nvPr/>
        </p:nvSpPr>
        <p:spPr>
          <a:xfrm>
            <a:off x="447435" y="873767"/>
            <a:ext cx="6420300" cy="4071000"/>
          </a:xfrm>
          <a:prstGeom prst="rect">
            <a:avLst/>
          </a:prstGeom>
          <a:noFill/>
          <a:ln>
            <a:noFill/>
          </a:ln>
        </p:spPr>
        <p:txBody>
          <a:bodyPr anchorCtr="0" anchor="t" bIns="91425" lIns="91425" spcFirstLastPara="1" rIns="91425" wrap="square" tIns="91425">
            <a:noAutofit/>
          </a:bodyPr>
          <a:lstStyle/>
          <a:p>
            <a:pPr indent="-304800" lvl="0" marL="4318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historical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the effects of westward expansion on American Indians.</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Westward expansion by the United States forced American Indians out of their homelands against their will.</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Westward expansion by the United States demonstrated the beliefs of white supremacy held by many in American government.</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Westward expansion by the United States allowed for new and productive relations between American Indians and white settlers.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Westward expansion by the United States separated American Indian communities from white settler communities.</a:t>
            </a:r>
            <a:endParaRPr sz="1400">
              <a:solidFill>
                <a:schemeClr val="dk1"/>
              </a:solidFill>
              <a:highlight>
                <a:schemeClr val="lt1"/>
              </a:highlight>
              <a:latin typeface="Inter"/>
              <a:ea typeface="Inter"/>
              <a:cs typeface="Inter"/>
              <a:sym typeface="Inter"/>
            </a:endParaRPr>
          </a:p>
        </p:txBody>
      </p:sp>
      <p:sp>
        <p:nvSpPr>
          <p:cNvPr id="171" name="Google Shape;171;p39"/>
          <p:cNvSpPr txBox="1"/>
          <p:nvPr/>
        </p:nvSpPr>
        <p:spPr>
          <a:xfrm>
            <a:off x="447435" y="5133475"/>
            <a:ext cx="6420300" cy="3436500"/>
          </a:xfrm>
          <a:prstGeom prst="rect">
            <a:avLst/>
          </a:prstGeom>
          <a:noFill/>
          <a:ln cap="flat" cmpd="sng" w="28575">
            <a:solidFill>
              <a:srgbClr val="B7B7B7"/>
            </a:solidFill>
            <a:prstDash val="solid"/>
            <a:round/>
            <a:headEnd len="sm" w="sm" type="none"/>
            <a:tailEnd len="sm" w="sm" type="none"/>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 effect of westward expansion on American Indians. Cite evidence.</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4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pic>
        <p:nvPicPr>
          <p:cNvPr id="176" name="Google Shape;176;p4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7" name="Google Shape;177;p40"/>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Indian Removal and the Three Branches</a:t>
            </a:r>
            <a:endParaRPr sz="1900">
              <a:latin typeface="Inter Medium"/>
              <a:ea typeface="Inter Medium"/>
              <a:cs typeface="Inter Medium"/>
              <a:sym typeface="Inter Medium"/>
            </a:endParaRPr>
          </a:p>
        </p:txBody>
      </p:sp>
      <p:pic>
        <p:nvPicPr>
          <p:cNvPr id="178" name="Google Shape;178;p40"/>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79" name="Google Shape;179;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0" name="Google Shape;180;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1" name="Google Shape;181;p40"/>
          <p:cNvSpPr txBox="1"/>
          <p:nvPr/>
        </p:nvSpPr>
        <p:spPr>
          <a:xfrm>
            <a:off x="601318" y="8699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Notice: What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Wonder: What you think the source is about?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Think: What does the source tell you about Indian Removal and/or the three branches?</a:t>
            </a:r>
            <a:endParaRPr sz="1200">
              <a:solidFill>
                <a:schemeClr val="dk1"/>
              </a:solidFill>
              <a:latin typeface="Halant"/>
              <a:ea typeface="Halant"/>
              <a:cs typeface="Halant"/>
              <a:sym typeface="Halant"/>
            </a:endParaRPr>
          </a:p>
        </p:txBody>
      </p:sp>
      <p:graphicFrame>
        <p:nvGraphicFramePr>
          <p:cNvPr id="182" name="Google Shape;182;p40"/>
          <p:cNvGraphicFramePr/>
          <p:nvPr/>
        </p:nvGraphicFramePr>
        <p:xfrm>
          <a:off x="601318" y="1790574"/>
          <a:ext cx="3000000" cy="3000000"/>
        </p:xfrm>
        <a:graphic>
          <a:graphicData uri="http://schemas.openxmlformats.org/drawingml/2006/table">
            <a:tbl>
              <a:tblPr>
                <a:noFill/>
                <a:tableStyleId>{E27A7A84-5DAC-4E3D-926C-AEF54D3A5B5C}</a:tableStyleId>
              </a:tblPr>
              <a:tblGrid>
                <a:gridCol w="1372325"/>
                <a:gridCol w="1372325"/>
                <a:gridCol w="1770225"/>
                <a:gridCol w="1770225"/>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chemeClr val="dk1"/>
                          </a:solidFill>
                          <a:latin typeface="Inter"/>
                          <a:ea typeface="Inter"/>
                          <a:cs typeface="Inter"/>
                          <a:sym typeface="Inter"/>
                        </a:rPr>
                        <a:t>Twenty-First Congress Session 1 Ch. 148</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Map of Georgia Occupied by the Cherokee Indians</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Worcester v. Georgia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4: Democracy in America</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pic>
        <p:nvPicPr>
          <p:cNvPr id="187" name="Google Shape;187;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8" name="Google Shape;188;p41"/>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Medium"/>
                <a:ea typeface="Inter Medium"/>
                <a:cs typeface="Inter Medium"/>
                <a:sym typeface="Inter Medium"/>
              </a:rPr>
              <a:t>Indian Removal and the Three Branches</a:t>
            </a:r>
            <a:endParaRPr sz="1900">
              <a:latin typeface="Inter Medium"/>
              <a:ea typeface="Inter Medium"/>
              <a:cs typeface="Inter Medium"/>
              <a:sym typeface="Inter Medium"/>
            </a:endParaRPr>
          </a:p>
        </p:txBody>
      </p:sp>
      <p:pic>
        <p:nvPicPr>
          <p:cNvPr id="189" name="Google Shape;189;p41"/>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90" name="Google Shape;190;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1" name="Google Shape;191;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92" name="Google Shape;192;p41"/>
          <p:cNvSpPr txBox="1"/>
          <p:nvPr/>
        </p:nvSpPr>
        <p:spPr>
          <a:xfrm>
            <a:off x="601318" y="8699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Notice: What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Wonder: What you think the source is about?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Think: What does the source tell you about Indian Removal and/or the three branches?</a:t>
            </a:r>
            <a:endParaRPr b="1" sz="1200">
              <a:solidFill>
                <a:schemeClr val="dk1"/>
              </a:solidFill>
              <a:latin typeface="Halant"/>
              <a:ea typeface="Halant"/>
              <a:cs typeface="Halant"/>
              <a:sym typeface="Halant"/>
            </a:endParaRPr>
          </a:p>
        </p:txBody>
      </p:sp>
      <p:graphicFrame>
        <p:nvGraphicFramePr>
          <p:cNvPr id="193" name="Google Shape;193;p41"/>
          <p:cNvGraphicFramePr/>
          <p:nvPr/>
        </p:nvGraphicFramePr>
        <p:xfrm>
          <a:off x="601318" y="1790574"/>
          <a:ext cx="3000000" cy="3000000"/>
        </p:xfrm>
        <a:graphic>
          <a:graphicData uri="http://schemas.openxmlformats.org/drawingml/2006/table">
            <a:tbl>
              <a:tblPr>
                <a:noFill/>
                <a:tableStyleId>{E27A7A84-5DAC-4E3D-926C-AEF54D3A5B5C}</a:tableStyleId>
              </a:tblPr>
              <a:tblGrid>
                <a:gridCol w="1372325"/>
                <a:gridCol w="1372325"/>
                <a:gridCol w="1770225"/>
                <a:gridCol w="1770225"/>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Topics Addressed</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Observations</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Inferences</a:t>
                      </a:r>
                      <a:endParaRPr b="1"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5: Letter from Chief John Ross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6: </a:t>
                      </a:r>
                      <a:r>
                        <a:rPr i="1" lang="en" sz="1200">
                          <a:solidFill>
                            <a:schemeClr val="dk1"/>
                          </a:solidFill>
                          <a:latin typeface="Inter"/>
                          <a:ea typeface="Inter"/>
                          <a:cs typeface="Inter"/>
                          <a:sym typeface="Inter"/>
                        </a:rPr>
                        <a:t>The Rediscovery of America: Native Peoples and the Unmaking of U.S. History</a:t>
                      </a: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7. </a:t>
                      </a:r>
                      <a:r>
                        <a:rPr i="1" lang="en" sz="1200">
                          <a:solidFill>
                            <a:schemeClr val="dk1"/>
                          </a:solidFill>
                          <a:latin typeface="Inter"/>
                          <a:ea typeface="Inter"/>
                          <a:cs typeface="Inter"/>
                          <a:sym typeface="Inter"/>
                        </a:rPr>
                        <a:t>King Andrew the First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8. </a:t>
                      </a:r>
                      <a:r>
                        <a:rPr lang="en" sz="1200">
                          <a:solidFill>
                            <a:schemeClr val="dk1"/>
                          </a:solidFill>
                          <a:latin typeface="Inter"/>
                          <a:ea typeface="Inter"/>
                          <a:cs typeface="Inter"/>
                          <a:sym typeface="Inter"/>
                        </a:rPr>
                        <a:t>Os-ce-o-lá, The Black Drink, a Warrior of Great Distinction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42"/>
          <p:cNvSpPr txBox="1"/>
          <p:nvPr/>
        </p:nvSpPr>
        <p:spPr>
          <a:xfrm>
            <a:off x="0" y="0"/>
            <a:ext cx="7315200" cy="1096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4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Unit 6: Early Republic (1789-1844)</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2300">
                <a:solidFill>
                  <a:schemeClr val="dk1"/>
                </a:solidFill>
                <a:latin typeface="Plus Jakarta Sans Medium"/>
                <a:ea typeface="Plus Jakarta Sans Medium"/>
                <a:cs typeface="Plus Jakarta Sans Medium"/>
                <a:sym typeface="Plus Jakarta Sans Medium"/>
              </a:rPr>
              <a:t>Exit Ticket - Lesson 10</a:t>
            </a:r>
            <a:endParaRPr sz="1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99" name="Google Shape;199;p42"/>
          <p:cNvPicPr preferRelativeResize="0"/>
          <p:nvPr/>
        </p:nvPicPr>
        <p:blipFill>
          <a:blip r:embed="rId3">
            <a:alphaModFix/>
          </a:blip>
          <a:stretch>
            <a:fillRect/>
          </a:stretch>
        </p:blipFill>
        <p:spPr>
          <a:xfrm>
            <a:off x="203550" y="220497"/>
            <a:ext cx="593756" cy="246213"/>
          </a:xfrm>
          <a:prstGeom prst="rect">
            <a:avLst/>
          </a:prstGeom>
          <a:noFill/>
          <a:ln>
            <a:noFill/>
          </a:ln>
        </p:spPr>
      </p:pic>
      <p:sp>
        <p:nvSpPr>
          <p:cNvPr id="200" name="Google Shape;200;p42"/>
          <p:cNvSpPr txBox="1"/>
          <p:nvPr/>
        </p:nvSpPr>
        <p:spPr>
          <a:xfrm>
            <a:off x="428471" y="2811291"/>
            <a:ext cx="6458400" cy="374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solidFill>
                  <a:srgbClr val="000000"/>
                </a:solidFill>
                <a:latin typeface="Halant"/>
                <a:ea typeface="Halant"/>
                <a:cs typeface="Halant"/>
                <a:sym typeface="Halant"/>
              </a:rPr>
              <a:t>Answer each of the questions below.</a:t>
            </a:r>
            <a:endParaRPr sz="1300">
              <a:solidFill>
                <a:srgbClr val="000000"/>
              </a:solidFill>
              <a:latin typeface="Halant"/>
              <a:ea typeface="Halant"/>
              <a:cs typeface="Halant"/>
              <a:sym typeface="Halant"/>
            </a:endParaRPr>
          </a:p>
        </p:txBody>
      </p:sp>
      <p:sp>
        <p:nvSpPr>
          <p:cNvPr id="201" name="Google Shape;201;p42"/>
          <p:cNvSpPr/>
          <p:nvPr/>
        </p:nvSpPr>
        <p:spPr>
          <a:xfrm>
            <a:off x="548365" y="3216591"/>
            <a:ext cx="1683300" cy="17073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02" name="Google Shape;202;p42"/>
          <p:cNvSpPr/>
          <p:nvPr/>
        </p:nvSpPr>
        <p:spPr>
          <a:xfrm>
            <a:off x="524224" y="5139046"/>
            <a:ext cx="1731600" cy="1707300"/>
          </a:xfrm>
          <a:prstGeom prst="rect">
            <a:avLst/>
          </a:prstGeom>
          <a:noFill/>
          <a:ln cap="flat" cmpd="sng" w="38100">
            <a:solidFill>
              <a:srgbClr val="F1AF4B"/>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03" name="Google Shape;203;p42"/>
          <p:cNvSpPr/>
          <p:nvPr/>
        </p:nvSpPr>
        <p:spPr>
          <a:xfrm>
            <a:off x="524224" y="7030191"/>
            <a:ext cx="1731600" cy="1707300"/>
          </a:xfrm>
          <a:prstGeom prst="ellipse">
            <a:avLst/>
          </a:prstGeom>
          <a:noFill/>
          <a:ln cap="flat" cmpd="sng" w="38100">
            <a:solidFill>
              <a:srgbClr val="E95C3D"/>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04" name="Google Shape;204;p42"/>
          <p:cNvSpPr txBox="1"/>
          <p:nvPr/>
        </p:nvSpPr>
        <p:spPr>
          <a:xfrm>
            <a:off x="2712612" y="3216591"/>
            <a:ext cx="4173900" cy="1707300"/>
          </a:xfrm>
          <a:prstGeom prst="rect">
            <a:avLst/>
          </a:prstGeom>
          <a:noFill/>
          <a:ln cap="flat" cmpd="sng" w="9525">
            <a:solidFill>
              <a:srgbClr val="6484F3"/>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What three important ideas or facts did you learn today?</a:t>
            </a:r>
            <a:endParaRPr b="1" sz="1100">
              <a:solidFill>
                <a:srgbClr val="000000"/>
              </a:solidFill>
              <a:latin typeface="Inter"/>
              <a:ea typeface="Inter"/>
              <a:cs typeface="Inter"/>
              <a:sym typeface="Inter"/>
            </a:endParaRPr>
          </a:p>
        </p:txBody>
      </p:sp>
      <p:sp>
        <p:nvSpPr>
          <p:cNvPr id="205" name="Google Shape;205;p42"/>
          <p:cNvSpPr txBox="1"/>
          <p:nvPr/>
        </p:nvSpPr>
        <p:spPr>
          <a:xfrm>
            <a:off x="2712612" y="5139046"/>
            <a:ext cx="4173900" cy="1707300"/>
          </a:xfrm>
          <a:prstGeom prst="rect">
            <a:avLst/>
          </a:prstGeom>
          <a:noFill/>
          <a:ln cap="flat" cmpd="sng" w="9525">
            <a:solidFill>
              <a:srgbClr val="F1AF4B"/>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What is something that squared with or confirmed your prior knowledge?</a:t>
            </a:r>
            <a:endParaRPr b="1" sz="1100">
              <a:solidFill>
                <a:srgbClr val="000000"/>
              </a:solidFill>
              <a:latin typeface="Inter"/>
              <a:ea typeface="Inter"/>
              <a:cs typeface="Inter"/>
              <a:sym typeface="Inter"/>
            </a:endParaRPr>
          </a:p>
        </p:txBody>
      </p:sp>
      <p:sp>
        <p:nvSpPr>
          <p:cNvPr id="206" name="Google Shape;206;p42"/>
          <p:cNvSpPr txBox="1"/>
          <p:nvPr/>
        </p:nvSpPr>
        <p:spPr>
          <a:xfrm>
            <a:off x="2712612" y="7030191"/>
            <a:ext cx="4173900" cy="1707300"/>
          </a:xfrm>
          <a:prstGeom prst="rect">
            <a:avLst/>
          </a:prstGeom>
          <a:noFill/>
          <a:ln cap="flat" cmpd="sng" w="9525">
            <a:solidFill>
              <a:srgbClr val="E95C3D"/>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What is something that is still circling in your head?</a:t>
            </a:r>
            <a:endParaRPr b="1" sz="1100">
              <a:solidFill>
                <a:srgbClr val="000000"/>
              </a:solidFill>
              <a:latin typeface="Inter"/>
              <a:ea typeface="Inter"/>
              <a:cs typeface="Inter"/>
              <a:sym typeface="Inter"/>
            </a:endParaRPr>
          </a:p>
        </p:txBody>
      </p:sp>
      <p:sp>
        <p:nvSpPr>
          <p:cNvPr id="207" name="Google Shape;207;p42"/>
          <p:cNvSpPr txBox="1"/>
          <p:nvPr/>
        </p:nvSpPr>
        <p:spPr>
          <a:xfrm>
            <a:off x="687953" y="1645744"/>
            <a:ext cx="5939400" cy="10968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rgbClr val="000000"/>
              </a:buClr>
              <a:buSzPts val="1000"/>
              <a:buFont typeface="Arial"/>
              <a:buNone/>
            </a:pPr>
            <a:r>
              <a:rPr b="1" lang="en" sz="1700">
                <a:solidFill>
                  <a:srgbClr val="000000"/>
                </a:solidFill>
                <a:latin typeface="Halant"/>
                <a:ea typeface="Halant"/>
                <a:cs typeface="Halant"/>
                <a:sym typeface="Halant"/>
              </a:rPr>
              <a:t>Supporting Question</a:t>
            </a:r>
            <a:endParaRPr b="1" sz="17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000"/>
              <a:buFont typeface="Arial"/>
              <a:buNone/>
            </a:pPr>
            <a:r>
              <a:rPr i="1" lang="en" sz="1600">
                <a:solidFill>
                  <a:schemeClr val="dk1"/>
                </a:solidFill>
                <a:latin typeface="Inter"/>
                <a:ea typeface="Inter"/>
                <a:cs typeface="Inter"/>
                <a:sym typeface="Inter"/>
              </a:rPr>
              <a:t>What actions did the U.S. government take to remove Native Americans, and how did Native Americans resist?</a:t>
            </a:r>
            <a:endParaRPr i="1" sz="1600">
              <a:latin typeface="Inter"/>
              <a:ea typeface="Inter"/>
              <a:cs typeface="Inter"/>
              <a:sym typeface="Inter"/>
            </a:endParaRPr>
          </a:p>
        </p:txBody>
      </p:sp>
      <p:pic>
        <p:nvPicPr>
          <p:cNvPr id="208" name="Google Shape;208;p42"/>
          <p:cNvPicPr preferRelativeResize="0"/>
          <p:nvPr/>
        </p:nvPicPr>
        <p:blipFill>
          <a:blip r:embed="rId4">
            <a:alphaModFix/>
          </a:blip>
          <a:stretch>
            <a:fillRect/>
          </a:stretch>
        </p:blipFill>
        <p:spPr>
          <a:xfrm>
            <a:off x="379265" y="9065410"/>
            <a:ext cx="242312" cy="242312"/>
          </a:xfrm>
          <a:prstGeom prst="rect">
            <a:avLst/>
          </a:prstGeom>
          <a:noFill/>
          <a:ln>
            <a:noFill/>
          </a:ln>
        </p:spPr>
      </p:pic>
      <p:sp>
        <p:nvSpPr>
          <p:cNvPr id="209" name="Google Shape;209;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10" name="Google Shape;210;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11" name="Google Shape;211;p42"/>
          <p:cNvSpPr txBox="1"/>
          <p:nvPr/>
        </p:nvSpPr>
        <p:spPr>
          <a:xfrm>
            <a:off x="310588" y="1174938"/>
            <a:ext cx="6693900" cy="3447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Clr>
                <a:srgbClr val="000000"/>
              </a:buClr>
              <a:buSzPts val="1000"/>
              <a:buFont typeface="Arial"/>
              <a:buNone/>
            </a:pPr>
            <a:r>
              <a:rPr b="1" lang="en" sz="1100">
                <a:solidFill>
                  <a:srgbClr val="000000"/>
                </a:solidFill>
                <a:latin typeface="Inter"/>
                <a:ea typeface="Inter"/>
                <a:cs typeface="Inter"/>
                <a:sym typeface="Inter"/>
              </a:rPr>
              <a:t>Name: ______________________________________  Date: ________ Class: ____________________</a:t>
            </a:r>
            <a:endParaRPr b="1"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